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2" r:id="rId4"/>
    <p:sldId id="266" r:id="rId5"/>
    <p:sldId id="287" r:id="rId6"/>
    <p:sldId id="281" r:id="rId7"/>
    <p:sldId id="290" r:id="rId8"/>
    <p:sldId id="268" r:id="rId9"/>
    <p:sldId id="279" r:id="rId10"/>
    <p:sldId id="280" r:id="rId11"/>
    <p:sldId id="282" r:id="rId12"/>
    <p:sldId id="283" r:id="rId13"/>
    <p:sldId id="291" r:id="rId14"/>
    <p:sldId id="273" r:id="rId15"/>
    <p:sldId id="275" r:id="rId16"/>
    <p:sldId id="276" r:id="rId17"/>
    <p:sldId id="277" r:id="rId18"/>
    <p:sldId id="278" r:id="rId19"/>
    <p:sldId id="284" r:id="rId20"/>
    <p:sldId id="271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D0A40-6671-418E-BCD5-611BF715A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98F20-7069-461A-BA20-24A4A196D997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C1AEB-FEDF-4316-B673-6595E98FC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32CDE-05B5-4A0F-B976-60601EA86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A8EB7-F549-4637-8EFE-1958E2836B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058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73087-6020-4DDE-A272-B94E568B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7ECBE-4335-458D-88A7-FE6C63EECC94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6805C-5851-40F7-B9A9-F86FA579F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35A33-DE2E-4E2B-AB6D-75766ECC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E31D3-85DF-4E1A-A617-F5F75FE0B6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38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3F811-9BC5-49B6-8102-9E823A139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473E6-1FD5-4EFE-A756-C7ED5C690DB9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31586-B15E-40CA-BF48-D8887C0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7406B-5261-4877-8330-7A6D9A49E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F7445-DB40-494F-8AE0-FFD13E63C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635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9FCBC-B063-4205-8BE6-00ADE54BB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EDF40-8F40-40BA-87DD-3ACCEDA4C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DF763-DAF0-4EF1-86FA-0300A4C79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7F2B7-B78E-47C7-ADE2-3FAD771A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5FF5A-BDE9-4F93-A655-6FE2E729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32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FCFA-85BF-4AB1-B66C-759B95898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A7CA-F400-4EA5-B729-4DD1B3BDE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E4D94-CB17-43E4-ADAC-F72965A9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8978F-0EF0-4956-AD6E-E009F3FFD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5547B-9B4F-4E68-AEB1-9792AFBF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58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FDA7F-4C35-478A-8017-38D7174A6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41BAC-A808-4109-AB64-B7E9E6357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38BFA-38B4-4056-9C24-0D879F92A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2559B-2047-411D-8CBF-F0C2F5902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4398D-8A9B-4491-8B8E-8D3EC14BB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56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6F924-B035-4FBB-94A1-D8144A22A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7B271-5004-43C2-9DB1-1D67B9B80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8C4412-9B61-4C1F-BC8D-FC90A166D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A96EE-898C-4B88-B7F5-A8836F21B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C4FFB-CB4A-4C5E-9BF9-31FB9EDE3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264E3-450C-4BCF-8D6C-5D255A460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32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D2217-BDE1-4CED-966E-FB8482941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92C94-AB99-49FF-AC1F-B6D014DAA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1572A2-AC15-4F0E-951B-9321BF20B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DB322B-E3E9-4960-9220-2B43D1624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C775B2-CA49-4423-9DA7-4FC2055594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69BDDA-16FA-4C3A-B499-04ADEB029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AB9DF8-F427-48D0-89D9-24C3511B1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2DA1AF-4486-4552-A601-BAB40944F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61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A75B-4D78-462E-A06E-3F3888C22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F88795-B515-4DAE-AB0D-F73FC54B6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045BB-8A0A-4F56-A629-8A5746C8B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FB955-7BBD-439C-A019-194053FC7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34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C6D10E-DA0A-4A85-808A-916764964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3972B-6D71-417C-A338-FD92A4C74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2ACE4-CBF8-4EE8-A4F9-CC0CE4B6D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88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C612-1322-4E33-8041-6D70553B0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87E26-3081-4CAA-8D8E-D6998911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888D-3F80-4E74-A542-14E524DB5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C57BC-167C-4E60-88F3-B449B412F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49586D-2712-4586-9E48-437845E9F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C1BF8-9250-41F8-9C28-568D27717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1D7C4-F1A1-4A2C-8F71-1DC64956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6F5C3-1513-4603-8F98-E908207A46AF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90921-F6F0-4BD5-96A8-50DD69E19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B80CA-7AC6-4BAB-838F-ED71BEE61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1484A-20D1-45EC-A10A-2E80805335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090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EBAF3-E1A0-4496-9607-3F54BC818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F0BA5C-2516-43C4-AD94-3B5114B071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34E88E-25A6-4925-A338-4033DB46B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DCA40-788A-436A-BB6A-8A0699BC0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DD5EC-C0CE-4C17-8204-3401D651B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374E70-5B31-419E-8589-C87129463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82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3DC8C-47DE-4F06-8EA6-AC6E74BDF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A15DC5-AD00-45F4-9862-4EFA16609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C4E7C-0A5A-4AE6-BDF9-F41FE4D4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93F79-27DD-406B-8253-A6829AD73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CF48C-A9A8-4A43-AA51-8EF262C78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81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5FBE73-8287-451B-B19C-210FDD6471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366BBD-E4A4-440A-96C4-2EB6613F0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C2A04-0996-4A5F-BB4B-6F319DFE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6F38E-EF46-4195-9CCC-F7D742070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D4341-2986-47FE-82FB-1594FA9D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5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D403E-887B-4927-A964-385532F9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83DE2-DF0D-46ED-B7BF-18D77189AAA8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0EA81-6487-4B98-A1C6-2220F60A1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CE549-A933-4D91-B053-2768AF28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43626-4530-4C4E-975C-9B1DB51A2D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29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4A7240D-5240-48EB-99AA-FEE2A077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A8948-CD7B-4D35-829A-94EFA2E02B95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E50B99-8684-4224-B947-4A94DB94D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49ADA-5F6F-4853-BEF1-97697B79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9C18-56D8-480D-A9AB-DD0AFD3C14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64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4837FCE-2B62-449F-AC45-4E42B37C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7CAB7-98A9-43B6-BBC8-53467893BEE7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983E4FD-8EED-48BC-A18F-755E4AC71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2D1F62F-92C8-4337-8EE7-92B7F4D61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1227D-8A2A-4EC1-ADA9-EA037F105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894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C3B9E78-1C6A-4EEE-AFF3-05D085DA6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E682-B3FB-4F85-8CFD-AFB34954F69D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DC1819-AE1F-44FF-B2AF-31CCF825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B50B4F0-FB51-4557-A788-0E1092F5D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6B04B-9D6B-4254-95ED-E2D9E3F1F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89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08D2925-CE45-496C-B0D4-9672ACC3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AB801-C1DF-41DF-ADAC-CACAD7A53712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6BD867C-5BC9-47DB-AC23-03A9E621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5C6E98A-0EB9-4D2A-96B5-9B4F4EBDB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5F019-1635-49F8-BF4E-3F6887AF1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14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BCF61D6-556E-4E66-9182-FB46DD36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9BC07-A5A6-4F35-AEEC-13E80D0B5B24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4D16E9-3C16-433C-A06B-BB7CCE1E7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1A446D-B845-4741-AD52-F9FF2344F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2FE91-BEC2-4222-9438-7AD042DA40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46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B50C53B-AABA-417B-820D-73B6C03A1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B3735-93E1-4AF0-9F6F-072F8C4082EB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3A974A-5439-4824-81D8-318163486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337ED1-E73A-46DC-96B8-DC8A02EAA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0CD7B-2606-4919-8630-CC3468074B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04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3448C54-1F9C-419E-B78C-67FEDFC46D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A768A83-914B-4D5F-A97A-04A136E0E9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D79A0-04AD-48CE-878F-39B4AEFFA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8215A6-F2E8-45D3-B769-68B531F0E3AC}" type="datetimeFigureOut">
              <a:rPr lang="en-US"/>
              <a:pPr>
                <a:defRPr/>
              </a:pPr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177C7-5E34-45BE-9B39-8C018ABA1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EE0F9-07CB-4AB9-9E39-8AA698D92C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36718A-D925-42DC-B063-108FAEDCD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DE9A63-87E4-495A-985A-CB0427288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2B24A-0D97-46CC-88EE-1C30D839A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FA79A-1B5E-4B62-8265-AA6C7CE56B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22461-93BD-4DA2-AED2-D3B4A8959FF7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A2B28-EBF7-48DF-803F-2BBB62A848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B23AF-4532-49DA-A6FC-33D318CCF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A7895-0811-4677-9FEF-5103D755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6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804FE211-8E3E-486F-B0AD-0AD7F16F5A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en-US" altLang="en-US" sz="72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Delaware: </a:t>
            </a:r>
            <a:br>
              <a:rPr lang="en-US" altLang="en-US" sz="72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53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State v. Other States</a:t>
            </a:r>
          </a:p>
        </p:txBody>
      </p:sp>
      <p:sp>
        <p:nvSpPr>
          <p:cNvPr id="2051" name="Subtitle 4">
            <a:extLst>
              <a:ext uri="{FF2B5EF4-FFF2-40B4-BE49-F238E27FC236}">
                <a16:creationId xmlns:a16="http://schemas.microsoft.com/office/drawing/2014/main" id="{33A4BC33-1942-4047-A171-88814D264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98950"/>
            <a:ext cx="9144000" cy="1655763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altLang="en-US" sz="2000"/>
              <a:t>The Delaware Trust Conference – Wednesday, Oct 23, 2019, 3:30-4:30</a:t>
            </a:r>
          </a:p>
          <a:p>
            <a:pPr eaLnBrk="1" hangingPunct="1">
              <a:lnSpc>
                <a:spcPct val="70000"/>
              </a:lnSpc>
            </a:pPr>
            <a:endParaRPr lang="en-US" altLang="en-US" sz="2000"/>
          </a:p>
          <a:p>
            <a:pPr algn="l" eaLnBrk="1" hangingPunct="1">
              <a:lnSpc>
                <a:spcPct val="70000"/>
              </a:lnSpc>
            </a:pPr>
            <a:r>
              <a:rPr lang="en-US" altLang="en-US" sz="2600"/>
              <a:t>Jeff Wolken</a:t>
            </a:r>
            <a:r>
              <a:rPr lang="en-US" altLang="en-US" sz="2000"/>
              <a:t>				</a:t>
            </a:r>
            <a:r>
              <a:rPr lang="en-US" altLang="en-US" sz="2800"/>
              <a:t>Todd Flubacher</a:t>
            </a:r>
          </a:p>
          <a:p>
            <a:pPr algn="l" eaLnBrk="1" hangingPunct="1">
              <a:lnSpc>
                <a:spcPct val="70000"/>
              </a:lnSpc>
            </a:pPr>
            <a:r>
              <a:rPr lang="en-US" altLang="en-US" sz="1400"/>
              <a:t>Wilmington Trust, N.A.				Morris, Nichols, Arsht &amp; Tunnell LLP</a:t>
            </a:r>
          </a:p>
          <a:p>
            <a:pPr algn="l" eaLnBrk="1" hangingPunct="1">
              <a:lnSpc>
                <a:spcPct val="70000"/>
              </a:lnSpc>
            </a:pPr>
            <a:r>
              <a:rPr lang="en-US" altLang="en-US" sz="1400"/>
              <a:t>National Director of Fiduciary Strategies		Partner</a:t>
            </a:r>
          </a:p>
          <a:p>
            <a:pPr eaLnBrk="1" hangingPunct="1">
              <a:lnSpc>
                <a:spcPct val="70000"/>
              </a:lnSpc>
            </a:pPr>
            <a:endParaRPr lang="en-US" altLang="en-US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4231999-8B54-4DC3-91EE-34FF21C97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b="1"/>
              <a:t>Home State Competition for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B11EA-69B2-4422-8D85-88133635B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663"/>
            <a:ext cx="10515600" cy="48752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dirty="0"/>
              <a:t>Proliferation of Uniform Acts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600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4000" dirty="0"/>
              <a:t>Uniform Trust Code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US" sz="1000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4000" dirty="0"/>
              <a:t>Uniform Directed Trust Act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US" sz="1000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4000" dirty="0"/>
              <a:t>Uniform Prudent Investor Act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US" sz="1000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sz="4000" dirty="0"/>
              <a:t>Uniform Trust Decanting Act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2C44B4F-8B5F-41AC-A60B-EC348E05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b="1"/>
              <a:t>Home State Competition for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6C84B-8ED6-458A-9BDC-5D5A40ED2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663"/>
            <a:ext cx="10515600" cy="48752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dirty="0"/>
              <a:t>Proliferation of Domestic Asset Protection Trusts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600" dirty="0"/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4000" dirty="0"/>
              <a:t>17 States allow self-settled spendthrift trusts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endParaRPr lang="en-US" sz="1200" dirty="0"/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4000" dirty="0"/>
              <a:t>Delaware pioneered DAPTs along with Alaska in 1997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endParaRPr lang="en-US" sz="1300" dirty="0"/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4000" dirty="0"/>
              <a:t>DING Trusts and state income tax minimization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B913261D-E7DA-4749-B14A-EF0BCFB72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0550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n-US" sz="5400" b="1"/>
              <a:t>Choosing the Right State:</a:t>
            </a:r>
            <a:br>
              <a:rPr lang="en-US" altLang="en-US" sz="5400" b="1"/>
            </a:br>
            <a:r>
              <a:rPr lang="en-US" altLang="en-US" sz="5400" b="1"/>
              <a:t>The Case For Delaware’s Trust Infrastructure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Content Placeholder 5">
            <a:extLst>
              <a:ext uri="{FF2B5EF4-FFF2-40B4-BE49-F238E27FC236}">
                <a16:creationId xmlns:a16="http://schemas.microsoft.com/office/drawing/2014/main" id="{3A8E0DB9-2597-408E-A6E3-03798162FE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513" y="268288"/>
            <a:ext cx="11596687" cy="63214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>
            <a:extLst>
              <a:ext uri="{FF2B5EF4-FFF2-40B4-BE49-F238E27FC236}">
                <a16:creationId xmlns:a16="http://schemas.microsoft.com/office/drawing/2014/main" id="{54F1B420-3FED-45E3-BEFC-B23E67048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420688"/>
            <a:ext cx="11153775" cy="555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>
            <a:extLst>
              <a:ext uri="{FF2B5EF4-FFF2-40B4-BE49-F238E27FC236}">
                <a16:creationId xmlns:a16="http://schemas.microsoft.com/office/drawing/2014/main" id="{C9AF6F16-F8D9-46EB-8436-FDE60CDAC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3" y="357188"/>
            <a:ext cx="10607675" cy="61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extLst>
              <a:ext uri="{FF2B5EF4-FFF2-40B4-BE49-F238E27FC236}">
                <a16:creationId xmlns:a16="http://schemas.microsoft.com/office/drawing/2014/main" id="{8AD96178-BF89-4F34-B8E7-4DCA9CE394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8" y="446088"/>
            <a:ext cx="10804525" cy="596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>
            <a:extLst>
              <a:ext uri="{FF2B5EF4-FFF2-40B4-BE49-F238E27FC236}">
                <a16:creationId xmlns:a16="http://schemas.microsoft.com/office/drawing/2014/main" id="{578EDC36-CF60-4A0B-811D-1E6255A01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373063"/>
            <a:ext cx="10941050" cy="611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A942637F-59F9-4D8D-A139-19D949B7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b="1"/>
              <a:t>Moving and Modifying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7C138-F4B4-4D0D-AA5F-7E55DA09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663"/>
            <a:ext cx="10515600" cy="4875212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dirty="0"/>
              <a:t>Goal: Modernize Trust or Minimize State Taxes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600" dirty="0"/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4000" dirty="0"/>
              <a:t>Decanting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endParaRPr lang="en-US" sz="1200" dirty="0"/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4000" dirty="0"/>
              <a:t>Merger</a:t>
            </a:r>
          </a:p>
          <a:p>
            <a:pPr marL="342900" indent="-3429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endParaRPr lang="en-US" sz="1300" dirty="0"/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4000" dirty="0"/>
              <a:t>NJSA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endParaRPr lang="en-US" sz="1200" dirty="0"/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4000" dirty="0"/>
              <a:t>Court Petition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endParaRPr lang="en-US" sz="1200" dirty="0"/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4000" dirty="0"/>
              <a:t>Appointment of Successor Fiduciaries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00072B9B-6CDC-471F-9C36-ECF77E78E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663"/>
            <a:ext cx="10515600" cy="4875212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8800"/>
              <a:t>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7F95B-104A-4B1F-B31E-7A61D0D50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Delaware: The First State (for Trust Innovation)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E8913-D884-4ACF-9800-F82EFB68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889"/>
            <a:ext cx="10515600" cy="4874985"/>
          </a:xfrm>
        </p:spPr>
        <p:txBody>
          <a:bodyPr>
            <a:normAutofit fontScale="850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/>
              <a:t>It was the first state to pioneer many innovative trust laws: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Delaware created the “</a:t>
            </a:r>
            <a:r>
              <a:rPr lang="en-US" u="sng" dirty="0"/>
              <a:t>directed trust</a:t>
            </a:r>
            <a:r>
              <a:rPr lang="en-US" dirty="0"/>
              <a:t>” early in the twentieth century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Delaware pioneered the “</a:t>
            </a:r>
            <a:r>
              <a:rPr lang="en-US" u="sng" dirty="0"/>
              <a:t>perpetual</a:t>
            </a:r>
            <a:r>
              <a:rPr lang="en-US" dirty="0"/>
              <a:t>“ trust through the use of limited powers of appointment to extend the perpetuities period at each generation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Delaware enacted the </a:t>
            </a:r>
            <a:r>
              <a:rPr lang="en-US" u="sng" dirty="0"/>
              <a:t>prudent investor rule</a:t>
            </a:r>
            <a:r>
              <a:rPr lang="en-US" dirty="0"/>
              <a:t> in 1986, several years before the 1994 promulgation of the Uniform Prudent Investor Act (UPIA)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In 2001, Delaware became the first state to enact a </a:t>
            </a:r>
            <a:r>
              <a:rPr lang="en-US" u="sng" dirty="0"/>
              <a:t>total return unitrust</a:t>
            </a:r>
            <a:r>
              <a:rPr lang="en-US" dirty="0"/>
              <a:t>- conversion statute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Delaware’s Supreme Court and its Court of Chancery have rendered many of the country’s </a:t>
            </a:r>
            <a:r>
              <a:rPr lang="en-US" u="sng" dirty="0"/>
              <a:t>early trust decisions</a:t>
            </a:r>
            <a:r>
              <a:rPr lang="en-US" dirty="0"/>
              <a:t> and a number of </a:t>
            </a:r>
            <a:r>
              <a:rPr lang="en-US" u="sng" dirty="0"/>
              <a:t>key trust decisions</a:t>
            </a:r>
            <a:r>
              <a:rPr lang="en-US" dirty="0"/>
              <a:t> in more recent years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In 2016, Delaware adopted the </a:t>
            </a:r>
            <a:r>
              <a:rPr lang="en-US" u="sng" dirty="0"/>
              <a:t>lowest premium tax rate</a:t>
            </a:r>
            <a:r>
              <a:rPr lang="en-US" dirty="0"/>
              <a:t> in the United States— 0%— for large private-placement life-insurance policies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0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>
            <a:extLst>
              <a:ext uri="{FF2B5EF4-FFF2-40B4-BE49-F238E27FC236}">
                <a16:creationId xmlns:a16="http://schemas.microsoft.com/office/drawing/2014/main" id="{8FC28AF1-DFC2-4085-A104-2D10790B18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600075"/>
            <a:ext cx="11049000" cy="625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6">
            <a:extLst>
              <a:ext uri="{FF2B5EF4-FFF2-40B4-BE49-F238E27FC236}">
                <a16:creationId xmlns:a16="http://schemas.microsoft.com/office/drawing/2014/main" id="{22AB205E-8849-4E86-990F-E1E8EDBBE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14288"/>
            <a:ext cx="24034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/>
              <a:t>Our Universe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6">
            <a:extLst>
              <a:ext uri="{FF2B5EF4-FFF2-40B4-BE49-F238E27FC236}">
                <a16:creationId xmlns:a16="http://schemas.microsoft.com/office/drawing/2014/main" id="{471809F9-5D68-4F02-B188-909445509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14288"/>
            <a:ext cx="24034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</a:rPr>
              <a:t>Our Universe</a:t>
            </a:r>
          </a:p>
        </p:txBody>
      </p:sp>
      <p:pic>
        <p:nvPicPr>
          <p:cNvPr id="5123" name="Picture 1">
            <a:extLst>
              <a:ext uri="{FF2B5EF4-FFF2-40B4-BE49-F238E27FC236}">
                <a16:creationId xmlns:a16="http://schemas.microsoft.com/office/drawing/2014/main" id="{5CE5F03B-1186-4CF9-8549-D288A53DB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513" y="939800"/>
            <a:ext cx="9578975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2">
            <a:extLst>
              <a:ext uri="{FF2B5EF4-FFF2-40B4-BE49-F238E27FC236}">
                <a16:creationId xmlns:a16="http://schemas.microsoft.com/office/drawing/2014/main" id="{FBA40F2C-4B3A-4615-9AC2-E88448672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3888" y="3059113"/>
            <a:ext cx="1090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/>
              <a:t>Delaware</a:t>
            </a:r>
          </a:p>
        </p:txBody>
      </p:sp>
      <p:pic>
        <p:nvPicPr>
          <p:cNvPr id="5125" name="Picture 3">
            <a:extLst>
              <a:ext uri="{FF2B5EF4-FFF2-40B4-BE49-F238E27FC236}">
                <a16:creationId xmlns:a16="http://schemas.microsoft.com/office/drawing/2014/main" id="{D02A5F0A-10F2-43AA-BAE4-1B8AA479EF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570163"/>
            <a:ext cx="3095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D788F13-D7D1-4D51-9B55-62F9FAA51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b="1"/>
              <a:t>Impact of Trust Industry on Delaware’s Economy</a:t>
            </a:r>
          </a:p>
        </p:txBody>
      </p:sp>
      <p:sp>
        <p:nvSpPr>
          <p:cNvPr id="6147" name="object 4">
            <a:extLst>
              <a:ext uri="{FF2B5EF4-FFF2-40B4-BE49-F238E27FC236}">
                <a16:creationId xmlns:a16="http://schemas.microsoft.com/office/drawing/2014/main" id="{9E81A89D-52CD-4444-8C97-A10C0B15F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74838"/>
            <a:ext cx="10515600" cy="484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755650" indent="-7429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 sz="3600">
                <a:solidFill>
                  <a:srgbClr val="000000"/>
                </a:solidFill>
                <a:latin typeface="Arial" panose="020B0604020202020204" pitchFamily="34" charset="0"/>
              </a:rPr>
              <a:t>Conservative estimate – trusts contribute $300 million in fiduciary fees annually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en-US" altLang="en-US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 sz="3600">
                <a:solidFill>
                  <a:srgbClr val="000000"/>
                </a:solidFill>
                <a:latin typeface="Arial" panose="020B0604020202020204" pitchFamily="34" charset="0"/>
              </a:rPr>
              <a:t>10-20 times trust assets and fiduciary fees expected for a state of comparable size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en-US" altLang="en-US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 sz="3600">
                <a:solidFill>
                  <a:srgbClr val="000000"/>
                </a:solidFill>
                <a:latin typeface="Arial" panose="020B0604020202020204" pitchFamily="34" charset="0"/>
              </a:rPr>
              <a:t>Conservative estimate of 2-3.5x multiplier to calculate contribution to Delaware’s economy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en-US" altLang="en-US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 sz="3600">
                <a:solidFill>
                  <a:srgbClr val="000000"/>
                </a:solidFill>
                <a:latin typeface="Arial" panose="020B0604020202020204" pitchFamily="34" charset="0"/>
              </a:rPr>
              <a:t>Delaware‘s trust industry has grown substantially in the past two decades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8690B51-358E-42EF-BF57-0E0F08756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0550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n-US" sz="5400" b="1"/>
              <a:t>Ranking the States</a:t>
            </a:r>
            <a:br>
              <a:rPr lang="en-US" altLang="en-US" sz="5400" b="1"/>
            </a:br>
            <a:r>
              <a:rPr lang="en-US" altLang="en-US" sz="5400" b="1"/>
              <a:t>Separating Fact From Fiction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>
            <a:extLst>
              <a:ext uri="{FF2B5EF4-FFF2-40B4-BE49-F238E27FC236}">
                <a16:creationId xmlns:a16="http://schemas.microsoft.com/office/drawing/2014/main" id="{A17CA810-A874-4595-8385-F1BB0A074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44463"/>
            <a:ext cx="11641137" cy="596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>
            <a:extLst>
              <a:ext uri="{FF2B5EF4-FFF2-40B4-BE49-F238E27FC236}">
                <a16:creationId xmlns:a16="http://schemas.microsoft.com/office/drawing/2014/main" id="{2AD4BE95-E5DD-40F4-B564-7C833E9D3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169863"/>
            <a:ext cx="11725275" cy="627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0C504033-E75A-4F72-9D92-5DA70989B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209550"/>
            <a:ext cx="11787187" cy="621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313</Words>
  <Application>Microsoft Office PowerPoint</Application>
  <PresentationFormat>Widescreen</PresentationFormat>
  <Paragraphs>58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1_Office Theme</vt:lpstr>
      <vt:lpstr>Why Delaware:  The First State v. Other States</vt:lpstr>
      <vt:lpstr>Delaware: The First State (for Trust Innovation)</vt:lpstr>
      <vt:lpstr>PowerPoint Presentation</vt:lpstr>
      <vt:lpstr>PowerPoint Presentation</vt:lpstr>
      <vt:lpstr>Impact of Trust Industry on Delaware’s Economy</vt:lpstr>
      <vt:lpstr>Ranking the States Separating Fact From Fiction</vt:lpstr>
      <vt:lpstr>PowerPoint Presentation</vt:lpstr>
      <vt:lpstr>PowerPoint Presentation</vt:lpstr>
      <vt:lpstr>PowerPoint Presentation</vt:lpstr>
      <vt:lpstr>Home State Competition for Trusts</vt:lpstr>
      <vt:lpstr>Home State Competition for Trusts</vt:lpstr>
      <vt:lpstr>Choosing the Right State: The Case For Delaware’s Trust Infrastructure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Moving and Modifying Trusts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Delaware:  The First State v. Other States</dc:title>
  <dc:subject/>
  <dc:creator>Wolken, Jeffrey</dc:creator>
  <cp:keywords/>
  <dc:description/>
  <cp:lastModifiedBy>Greg Koseluk</cp:lastModifiedBy>
  <cp:revision>5</cp:revision>
  <cp:lastPrinted>2019-10-18T21:55:57Z</cp:lastPrinted>
  <dcterms:created xsi:type="dcterms:W3CDTF">2019-10-18T21:55:57Z</dcterms:created>
  <dcterms:modified xsi:type="dcterms:W3CDTF">2019-10-19T12:08:56Z</dcterms:modified>
  <cp:category/>
</cp:coreProperties>
</file>